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9" r:id="rId2"/>
    <p:sldId id="337" r:id="rId3"/>
    <p:sldId id="335" r:id="rId4"/>
    <p:sldId id="340" r:id="rId5"/>
    <p:sldId id="338" r:id="rId6"/>
    <p:sldId id="339" r:id="rId7"/>
    <p:sldId id="342" r:id="rId8"/>
    <p:sldId id="343" r:id="rId9"/>
    <p:sldId id="344" r:id="rId10"/>
    <p:sldId id="345" r:id="rId11"/>
    <p:sldId id="348" r:id="rId12"/>
    <p:sldId id="346" r:id="rId13"/>
    <p:sldId id="351" r:id="rId14"/>
    <p:sldId id="349" r:id="rId15"/>
    <p:sldId id="350" r:id="rId16"/>
    <p:sldId id="352" r:id="rId17"/>
    <p:sldId id="355" r:id="rId18"/>
    <p:sldId id="34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6BB4-B6DD-4F4A-9F01-ACEC7676D9BF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A9EAD-9682-44A1-B0C3-EADB7E9A1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2BF1-734D-42C4-9AE3-225CEFBBA1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36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2BF1-734D-42C4-9AE3-225CEFBBA1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58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3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424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43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708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81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92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06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FC5A-9902-4E32-9D70-5A5872A2277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280D-9BCA-4FF7-9267-3255904AD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7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4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1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FA8D4-336F-4F42-80FF-D5C9FC8291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FCDFDB-DF91-4CF7-8593-79936014A9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2"/>
          <p:cNvGrpSpPr/>
          <p:nvPr/>
        </p:nvGrpSpPr>
        <p:grpSpPr>
          <a:xfrm>
            <a:off x="196735" y="157249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9FC5A-9902-4E32-9D70-5A5872A2277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412280D-9BCA-4FF7-9267-3255904AD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EDISON TOWNSHIP – Demographics and Land Uses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Demographics, Housing, Contaminations Sites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39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3506788" cy="4171913"/>
          </a:xfrm>
        </p:spPr>
        <p:txBody>
          <a:bodyPr/>
          <a:lstStyle/>
          <a:p>
            <a:r>
              <a:rPr lang="en-US" dirty="0"/>
              <a:t>Approximately 700 contamination sites in Edison</a:t>
            </a:r>
          </a:p>
          <a:p>
            <a:r>
              <a:rPr lang="en-US" dirty="0"/>
              <a:t>Majority in Western region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Contamination Sites around Edison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4F349E-A560-47D9-B866-ABE8AEEA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63" y="1036268"/>
            <a:ext cx="4897274" cy="5867398"/>
          </a:xfrm>
          <a:prstGeom prst="rect">
            <a:avLst/>
          </a:prstGeom>
        </p:spPr>
      </p:pic>
      <p:graphicFrame>
        <p:nvGraphicFramePr>
          <p:cNvPr id="39" name="Content Placeholder 3">
            <a:extLst>
              <a:ext uri="{FF2B5EF4-FFF2-40B4-BE49-F238E27FC236}">
                <a16:creationId xmlns:a16="http://schemas.microsoft.com/office/drawing/2014/main" id="{26A938F1-FB85-4421-8702-983D301AFF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575800"/>
              </p:ext>
            </p:extLst>
          </p:nvPr>
        </p:nvGraphicFramePr>
        <p:xfrm>
          <a:off x="2424598" y="3826163"/>
          <a:ext cx="4182925" cy="224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28">
                  <a:extLst>
                    <a:ext uri="{9D8B030D-6E8A-4147-A177-3AD203B41FA5}">
                      <a16:colId xmlns:a16="http://schemas.microsoft.com/office/drawing/2014/main" val="1316145968"/>
                    </a:ext>
                  </a:extLst>
                </a:gridCol>
                <a:gridCol w="1747297">
                  <a:extLst>
                    <a:ext uri="{9D8B030D-6E8A-4147-A177-3AD203B41FA5}">
                      <a16:colId xmlns:a16="http://schemas.microsoft.com/office/drawing/2014/main" val="3498786018"/>
                    </a:ext>
                  </a:extLst>
                </a:gridCol>
              </a:tblGrid>
              <a:tr h="51664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Buffered Radius</a:t>
                      </a:r>
                      <a:endParaRPr lang="en-US" sz="22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Site Count</a:t>
                      </a:r>
                      <a:endParaRPr lang="en-US" sz="2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ctr"/>
                </a:tc>
                <a:extLst>
                  <a:ext uri="{0D108BD9-81ED-4DB2-BD59-A6C34878D82A}">
                    <a16:rowId xmlns:a16="http://schemas.microsoft.com/office/drawing/2014/main" val="4161037722"/>
                  </a:ext>
                </a:extLst>
              </a:tr>
              <a:tr h="43194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Within 1 miles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extLst>
                  <a:ext uri="{0D108BD9-81ED-4DB2-BD59-A6C34878D82A}">
                    <a16:rowId xmlns:a16="http://schemas.microsoft.com/office/drawing/2014/main" val="1118340797"/>
                  </a:ext>
                </a:extLst>
              </a:tr>
              <a:tr h="43194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Within 3 miles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176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extLst>
                  <a:ext uri="{0D108BD9-81ED-4DB2-BD59-A6C34878D82A}">
                    <a16:rowId xmlns:a16="http://schemas.microsoft.com/office/drawing/2014/main" val="3449765563"/>
                  </a:ext>
                </a:extLst>
              </a:tr>
              <a:tr h="43194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Within 5 miles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502</a:t>
                      </a:r>
                      <a:endParaRPr lang="en-US" sz="1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extLst>
                  <a:ext uri="{0D108BD9-81ED-4DB2-BD59-A6C34878D82A}">
                    <a16:rowId xmlns:a16="http://schemas.microsoft.com/office/drawing/2014/main" val="2663078316"/>
                  </a:ext>
                </a:extLst>
              </a:tr>
              <a:tr h="431948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Site Count</a:t>
                      </a:r>
                      <a:endParaRPr lang="en-US" sz="17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696</a:t>
                      </a:r>
                      <a:endParaRPr lang="en-US" sz="17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34" marR="13234" marT="127043" marB="0" anchor="b"/>
                </a:tc>
                <a:extLst>
                  <a:ext uri="{0D108BD9-81ED-4DB2-BD59-A6C34878D82A}">
                    <a16:rowId xmlns:a16="http://schemas.microsoft.com/office/drawing/2014/main" val="119432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5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EDISON TOWNSHIP – SOLAR ENERGY OUTLOOK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Solar Status-quo &amp; potential, with respect to population, housing characteristics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3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3506788" cy="4171913"/>
          </a:xfrm>
        </p:spPr>
        <p:txBody>
          <a:bodyPr/>
          <a:lstStyle/>
          <a:p>
            <a:r>
              <a:rPr lang="en-US" dirty="0"/>
              <a:t>Not many tracts in Middlesex have a high solar house ratio</a:t>
            </a:r>
          </a:p>
          <a:p>
            <a:r>
              <a:rPr lang="en-US" dirty="0"/>
              <a:t>Edison alone has only one that has more than 1 % solar house ratio</a:t>
            </a:r>
          </a:p>
          <a:p>
            <a:r>
              <a:rPr lang="en-US" dirty="0"/>
              <a:t>A lot of tracts in New Brunswick having high ratio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Variable Map I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58C82B5-C4EE-44C0-B6AF-8DABF2C3D5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24" y="965200"/>
            <a:ext cx="4553526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3506788" cy="41719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Asians are more predominant in Edison whereas</a:t>
            </a:r>
          </a:p>
          <a:p>
            <a:r>
              <a:rPr lang="en-US" dirty="0"/>
              <a:t>Asians are a target race for encouraging solar roof adoption in Edison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Variable Map II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0879EB2-5D6D-462C-9982-426CA393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16" y="1066604"/>
            <a:ext cx="4475168" cy="57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520" y="1976967"/>
            <a:ext cx="4637179" cy="3870755"/>
          </a:xfrm>
        </p:spPr>
        <p:txBody>
          <a:bodyPr>
            <a:normAutofit/>
          </a:bodyPr>
          <a:lstStyle/>
          <a:p>
            <a:r>
              <a:rPr lang="en-US" dirty="0"/>
              <a:t>Edison and New Brunswick are in stark comparison</a:t>
            </a:r>
          </a:p>
          <a:p>
            <a:r>
              <a:rPr lang="en-US" dirty="0"/>
              <a:t>With respect to population density of neighboring municipalities, Edison needs to have more solar </a:t>
            </a:r>
            <a:r>
              <a:rPr lang="en-US" dirty="0" err="1"/>
              <a:t>pvs</a:t>
            </a:r>
            <a:r>
              <a:rPr lang="en-US" dirty="0"/>
              <a:t> per public buildings</a:t>
            </a:r>
          </a:p>
          <a:p>
            <a:r>
              <a:rPr lang="en-US" dirty="0"/>
              <a:t>Map serves as a benchmark and a starting point</a:t>
            </a:r>
          </a:p>
          <a:p>
            <a:r>
              <a:rPr lang="en-US" sz="1600" i="1" dirty="0"/>
              <a:t>Dot density of Solar PVs will be shown later 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75D2C2F-A943-44FE-9FEB-ECA0B52B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44" y="206050"/>
            <a:ext cx="4979460" cy="64459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2D4222-3A3C-461A-8149-812D6B53A4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8"/>
            <a:ext cx="4408487" cy="10520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Solar Photovoltaics outlook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DE99D-22AC-4C1C-9A94-1C09DB2431AF}"/>
              </a:ext>
            </a:extLst>
          </p:cNvPr>
          <p:cNvSpPr txBox="1"/>
          <p:nvPr/>
        </p:nvSpPr>
        <p:spPr>
          <a:xfrm>
            <a:off x="7816851" y="776521"/>
            <a:ext cx="1212849" cy="2616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New Brunswick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D1BAD0-151F-4B38-837A-7BE482F7AEFA}"/>
              </a:ext>
            </a:extLst>
          </p:cNvPr>
          <p:cNvCxnSpPr>
            <a:cxnSpLocks/>
          </p:cNvCxnSpPr>
          <p:nvPr/>
        </p:nvCxnSpPr>
        <p:spPr>
          <a:xfrm>
            <a:off x="9029700" y="1038131"/>
            <a:ext cx="664621" cy="77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6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712" y="2133599"/>
            <a:ext cx="3506788" cy="4171913"/>
          </a:xfrm>
        </p:spPr>
        <p:txBody>
          <a:bodyPr/>
          <a:lstStyle/>
          <a:p>
            <a:r>
              <a:rPr lang="en-US" dirty="0"/>
              <a:t>20 commercial buildings in Edison that have been registered in Clean Energy Program</a:t>
            </a:r>
          </a:p>
          <a:p>
            <a:r>
              <a:rPr lang="en-US" dirty="0"/>
              <a:t>Geocoding done using streets shapefile for NJ and the excel file for commercial building’s addresses as shown in next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Geocoding Example using ArcMap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2F336FB-32DA-4AD0-875E-467F70BA83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049785"/>
            <a:ext cx="4368800" cy="56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3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7275" y="310598"/>
            <a:ext cx="8912225" cy="4837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Edison; Commercial Buildings; Installation Data; Aug 2020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E33C347-85DC-4F28-AC32-F34BB6BC7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656464"/>
              </p:ext>
            </p:extLst>
          </p:nvPr>
        </p:nvGraphicFramePr>
        <p:xfrm>
          <a:off x="1854201" y="905781"/>
          <a:ext cx="9604372" cy="5912683"/>
        </p:xfrm>
        <a:graphic>
          <a:graphicData uri="http://schemas.openxmlformats.org/drawingml/2006/table">
            <a:tbl>
              <a:tblPr firstRow="1" bandRow="1"/>
              <a:tblGrid>
                <a:gridCol w="952400">
                  <a:extLst>
                    <a:ext uri="{9D8B030D-6E8A-4147-A177-3AD203B41FA5}">
                      <a16:colId xmlns:a16="http://schemas.microsoft.com/office/drawing/2014/main" val="2270132439"/>
                    </a:ext>
                  </a:extLst>
                </a:gridCol>
                <a:gridCol w="709136">
                  <a:extLst>
                    <a:ext uri="{9D8B030D-6E8A-4147-A177-3AD203B41FA5}">
                      <a16:colId xmlns:a16="http://schemas.microsoft.com/office/drawing/2014/main" val="1325552694"/>
                    </a:ext>
                  </a:extLst>
                </a:gridCol>
                <a:gridCol w="850044">
                  <a:extLst>
                    <a:ext uri="{9D8B030D-6E8A-4147-A177-3AD203B41FA5}">
                      <a16:colId xmlns:a16="http://schemas.microsoft.com/office/drawing/2014/main" val="767210722"/>
                    </a:ext>
                  </a:extLst>
                </a:gridCol>
                <a:gridCol w="675902">
                  <a:extLst>
                    <a:ext uri="{9D8B030D-6E8A-4147-A177-3AD203B41FA5}">
                      <a16:colId xmlns:a16="http://schemas.microsoft.com/office/drawing/2014/main" val="2041843784"/>
                    </a:ext>
                  </a:extLst>
                </a:gridCol>
                <a:gridCol w="1174396">
                  <a:extLst>
                    <a:ext uri="{9D8B030D-6E8A-4147-A177-3AD203B41FA5}">
                      <a16:colId xmlns:a16="http://schemas.microsoft.com/office/drawing/2014/main" val="1306640449"/>
                    </a:ext>
                  </a:extLst>
                </a:gridCol>
                <a:gridCol w="1024183">
                  <a:extLst>
                    <a:ext uri="{9D8B030D-6E8A-4147-A177-3AD203B41FA5}">
                      <a16:colId xmlns:a16="http://schemas.microsoft.com/office/drawing/2014/main" val="1232326927"/>
                    </a:ext>
                  </a:extLst>
                </a:gridCol>
                <a:gridCol w="645328">
                  <a:extLst>
                    <a:ext uri="{9D8B030D-6E8A-4147-A177-3AD203B41FA5}">
                      <a16:colId xmlns:a16="http://schemas.microsoft.com/office/drawing/2014/main" val="2513358015"/>
                    </a:ext>
                  </a:extLst>
                </a:gridCol>
                <a:gridCol w="1018866">
                  <a:extLst>
                    <a:ext uri="{9D8B030D-6E8A-4147-A177-3AD203B41FA5}">
                      <a16:colId xmlns:a16="http://schemas.microsoft.com/office/drawing/2014/main" val="1964798478"/>
                    </a:ext>
                  </a:extLst>
                </a:gridCol>
                <a:gridCol w="905874">
                  <a:extLst>
                    <a:ext uri="{9D8B030D-6E8A-4147-A177-3AD203B41FA5}">
                      <a16:colId xmlns:a16="http://schemas.microsoft.com/office/drawing/2014/main" val="3888299630"/>
                    </a:ext>
                  </a:extLst>
                </a:gridCol>
                <a:gridCol w="824786">
                  <a:extLst>
                    <a:ext uri="{9D8B030D-6E8A-4147-A177-3AD203B41FA5}">
                      <a16:colId xmlns:a16="http://schemas.microsoft.com/office/drawing/2014/main" val="2070027758"/>
                    </a:ext>
                  </a:extLst>
                </a:gridCol>
                <a:gridCol w="823457">
                  <a:extLst>
                    <a:ext uri="{9D8B030D-6E8A-4147-A177-3AD203B41FA5}">
                      <a16:colId xmlns:a16="http://schemas.microsoft.com/office/drawing/2014/main" val="507585563"/>
                    </a:ext>
                  </a:extLst>
                </a:gridCol>
              </a:tblGrid>
              <a:tr h="3999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Registration Number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SRP Project Number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Premise Last Name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Premise Company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Premise Installation Address (Commercial Only)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Premise City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Premise                         Zip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County                      Code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PTO Date (Interconnection Date)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Calculated Total System Size 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59497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NJSRRE1532179724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SRP07708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RARITAN CENTER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RARITAN CENTER PARKWAY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6/7/2012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446.25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891326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NJSRRE1532225196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SRP05305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 DEVELOPMENT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RARITAN PKWY-EAST HALF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9/22/2011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94744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NJSRRE1532225194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SRP05304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 DEVELOPMENT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 RARITAN PKWY-WEST HALF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9/22/2011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354.9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926420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NJSRRE1532164375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REIPNR-09167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 DEVELOPMENT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FIELDCREST AVE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9/7/2010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494.208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528093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NJSRRE1532224440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SRP05303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ADLER DEVELOPMENT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BRUNSWICK RD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8/29/2011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644.84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810351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NJSRRE1532376543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REIPR-05435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WELSH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AEL GROUP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 NEW DURHAM ROAD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12/21/2009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30.275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530573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NJSRRE1534688631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MICHAELSON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AMAZON.COM.DEDC.LLC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2170 Route 27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6/27/2018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4112.55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22783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NJSRRE1532179722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SRP07704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 DON MANAGEMENT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RARITAN CENTER PARKWAY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6/6/2012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399.84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698156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NJSRRE1532179726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SRP07720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 DON MANAGEMENT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RARITAN CENTER PARKWAY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6/6/2012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1335.18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906751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NJSRRE1532167554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SRP01019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 ENERGY SOLUTIONS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TALMADGE RD.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3/28/2011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1999.92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851598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NJSRRE1532166408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REIPNR-08981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AVIDAN ENERGY SOLUTIONS,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 TALMADGE RD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4/26/2011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2258.88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903748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NJSRRE1532181686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SRP09794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EICHEN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BARBILL ASSOCIATES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ETHEL ROAD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7/12/2012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62.64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373753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NJSRRE1532175021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SRP06238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LAMPARELLO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BEACON 629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 AMBOY AVE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2/28/2012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55.08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23370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NJSRRE1532188875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SRP09238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PARACHA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FOODS INC.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MIDVALE RD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9/11/2012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349.83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30302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NJSRRE1532172634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SRP04238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SZURA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BUCKHEAD BEEF COMPANY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RARITAN CENTER PARKWAY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11/30/2011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128.31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12159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NJSRRE1532216941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SRP38369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CIULLO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BUILDERS GENERAL SUPPLY CO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 INMAN AVE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 TWP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08820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5/30/2015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88362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NJSRRE1533885317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Pikarski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C&amp;A Marketing, Inc.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 Tived Ln 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8/30/2017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999.79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688861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NJSRRE1532189696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SRP14883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PATEL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CHETAK NEW YORK LLC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MILL RD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 TWP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08837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2/4/2013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056362"/>
                  </a:ext>
                </a:extLst>
              </a:tr>
              <a:tr h="2893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NJSRRE1532183055</a:t>
                      </a:r>
                    </a:p>
                  </a:txBody>
                  <a:tcPr marL="3496" marR="3496" marT="3496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SRP10975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Solar Registration Program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PROFACI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COLAVITA USA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 RUNYONS LANE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EDISON TOWNSHIP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08817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9/10/2012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816.2</a:t>
                      </a:r>
                    </a:p>
                  </a:txBody>
                  <a:tcPr marL="3496" marR="3496" marT="3496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95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28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247687"/>
            <a:ext cx="8912225" cy="6286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Hyperlinks of Commercial Buildings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8B8724D-9A3D-40C6-8E46-BBF9291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88" y="1113552"/>
            <a:ext cx="4058678" cy="5252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9B360E-D71C-4B91-BA89-BD622D28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19" y="1468056"/>
            <a:ext cx="2645818" cy="150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C56A2-7334-4400-B848-2A349557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119" y="3888995"/>
            <a:ext cx="2514322" cy="1762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83667-0DEC-4972-B1DE-893D1522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341" y="1357905"/>
            <a:ext cx="2468096" cy="180573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6E71DF5-7014-423B-8D9B-82DB9B9FB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943814" y="3980435"/>
            <a:ext cx="2647150" cy="151966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8824E-6854-4912-8272-F21D7D28B03D}"/>
              </a:ext>
            </a:extLst>
          </p:cNvPr>
          <p:cNvSpPr txBox="1"/>
          <p:nvPr/>
        </p:nvSpPr>
        <p:spPr>
          <a:xfrm>
            <a:off x="2237153" y="6603213"/>
            <a:ext cx="9616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https://njcleanenergy.com/renewable-energy/project-activity-reports/solar-activity-report-archive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5C35CB-A7D0-44DB-9804-63F90E562E86}"/>
              </a:ext>
            </a:extLst>
          </p:cNvPr>
          <p:cNvCxnSpPr>
            <a:cxnSpLocks/>
          </p:cNvCxnSpPr>
          <p:nvPr/>
        </p:nvCxnSpPr>
        <p:spPr>
          <a:xfrm flipV="1">
            <a:off x="7366000" y="2070100"/>
            <a:ext cx="1667341" cy="11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167686-D259-4270-95F7-8A11A502AA89}"/>
              </a:ext>
            </a:extLst>
          </p:cNvPr>
          <p:cNvCxnSpPr>
            <a:cxnSpLocks/>
          </p:cNvCxnSpPr>
          <p:nvPr/>
        </p:nvCxnSpPr>
        <p:spPr>
          <a:xfrm>
            <a:off x="7535049" y="3429000"/>
            <a:ext cx="1291451" cy="96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73541C-9CC1-4190-9824-B8CCD7D66192}"/>
              </a:ext>
            </a:extLst>
          </p:cNvPr>
          <p:cNvCxnSpPr>
            <a:cxnSpLocks/>
          </p:cNvCxnSpPr>
          <p:nvPr/>
        </p:nvCxnSpPr>
        <p:spPr>
          <a:xfrm flipH="1">
            <a:off x="3974567" y="4331857"/>
            <a:ext cx="1613433" cy="6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274A36-1294-411E-82A1-7229DF72A3E3}"/>
              </a:ext>
            </a:extLst>
          </p:cNvPr>
          <p:cNvCxnSpPr>
            <a:cxnSpLocks/>
          </p:cNvCxnSpPr>
          <p:nvPr/>
        </p:nvCxnSpPr>
        <p:spPr>
          <a:xfrm flipV="1">
            <a:off x="3551202" y="2029834"/>
            <a:ext cx="3065498" cy="18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89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31E4C7-9F85-4AA8-90CF-A9BEC0421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388" y="1130300"/>
            <a:ext cx="8912225" cy="7747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Edison vs the rest in Middlesex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8B3A6-2AED-4733-82A0-3C3A8BA7DF37}"/>
              </a:ext>
            </a:extLst>
          </p:cNvPr>
          <p:cNvSpPr txBox="1"/>
          <p:nvPr/>
        </p:nvSpPr>
        <p:spPr>
          <a:xfrm>
            <a:off x="3845442" y="28825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https://storymaps.arcgis.com/stories/69c76f955a3b4c6f8053ce74ad6f348e</a:t>
            </a:r>
          </a:p>
        </p:txBody>
      </p:sp>
    </p:spTree>
    <p:extLst>
      <p:ext uri="{BB962C8B-B14F-4D97-AF65-F5344CB8AC3E}">
        <p14:creationId xmlns:p14="http://schemas.microsoft.com/office/powerpoint/2010/main" val="384688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3506788" cy="4171913"/>
          </a:xfrm>
        </p:spPr>
        <p:txBody>
          <a:bodyPr/>
          <a:lstStyle/>
          <a:p>
            <a:r>
              <a:rPr lang="en-US" dirty="0"/>
              <a:t>A municipality in Middlesex County</a:t>
            </a:r>
          </a:p>
          <a:p>
            <a:r>
              <a:rPr lang="en-US" dirty="0"/>
              <a:t>Named after Thomas Edison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387" y="5524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Edison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82299E8-21E1-40DB-A8AC-2C46CA91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1586754"/>
            <a:ext cx="3759200" cy="48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600" y="1709439"/>
            <a:ext cx="3251200" cy="2494261"/>
          </a:xfrm>
        </p:spPr>
        <p:txBody>
          <a:bodyPr>
            <a:normAutofit fontScale="92500"/>
          </a:bodyPr>
          <a:lstStyle/>
          <a:p>
            <a:r>
              <a:rPr lang="en-US" dirty="0"/>
              <a:t>Metuchen and Highland park are derivatives of Edison Township</a:t>
            </a:r>
          </a:p>
          <a:p>
            <a:r>
              <a:rPr lang="en-US" dirty="0"/>
              <a:t>As of 2000 census, it is 5</a:t>
            </a:r>
            <a:r>
              <a:rPr lang="en-US" baseline="30000" dirty="0"/>
              <a:t>th</a:t>
            </a:r>
            <a:r>
              <a:rPr lang="en-US" dirty="0"/>
              <a:t> densely populated town in the entire state of NJ</a:t>
            </a:r>
          </a:p>
          <a:p>
            <a:r>
              <a:rPr lang="en-US" dirty="0"/>
              <a:t>Nearly half of residents in Edison Are Asian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387" y="5524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Edison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36ACF7E-869C-429A-ACAA-C8B2769807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7" y="1477683"/>
            <a:ext cx="3997036" cy="51726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A920F4-777B-40ED-B884-153A787E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4259561"/>
            <a:ext cx="3479800" cy="182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7A18A-0E08-4735-82A8-013D3E4028BF}"/>
              </a:ext>
            </a:extLst>
          </p:cNvPr>
          <p:cNvSpPr txBox="1"/>
          <p:nvPr/>
        </p:nvSpPr>
        <p:spPr>
          <a:xfrm>
            <a:off x="7048499" y="613688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http://aapidata.com/blog/nearly-half-of-residents-in-edison-are-asian/</a:t>
            </a:r>
          </a:p>
        </p:txBody>
      </p:sp>
    </p:spTree>
    <p:extLst>
      <p:ext uri="{BB962C8B-B14F-4D97-AF65-F5344CB8AC3E}">
        <p14:creationId xmlns:p14="http://schemas.microsoft.com/office/powerpoint/2010/main" val="273146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212" y="15819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Orthophotography Edison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C0EF4A7-D9BB-46B1-A013-F6FDB67B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12" y="1143823"/>
            <a:ext cx="5272088" cy="55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312" y="2133600"/>
            <a:ext cx="3506788" cy="4171913"/>
          </a:xfrm>
        </p:spPr>
        <p:txBody>
          <a:bodyPr/>
          <a:lstStyle/>
          <a:p>
            <a:r>
              <a:rPr lang="en-US" dirty="0"/>
              <a:t>Compared to rest, Edison has been on the higher end of population increase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387" y="5524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Population Change (2010-2018)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1410088-746D-4A73-8A9D-2B4FAE1374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87" y="1629937"/>
            <a:ext cx="4535512" cy="51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912" y="1804581"/>
            <a:ext cx="3506788" cy="4171913"/>
          </a:xfrm>
        </p:spPr>
        <p:txBody>
          <a:bodyPr/>
          <a:lstStyle/>
          <a:p>
            <a:r>
              <a:rPr lang="en-US" dirty="0"/>
              <a:t>Tracts of Edison have comparably higher density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387" y="552487"/>
            <a:ext cx="8912225" cy="788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Population Density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5B363-B95D-4158-A8BA-F0B064B8B4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86" y="1549400"/>
            <a:ext cx="4608514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8100" y="247687"/>
            <a:ext cx="8796337" cy="5524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 Use 2002 &amp; 2012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4C5AC38-97E1-48BA-A919-8D6495FD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07267"/>
            <a:ext cx="7816848" cy="60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162" y="1535274"/>
            <a:ext cx="2928938" cy="4171913"/>
          </a:xfrm>
        </p:spPr>
        <p:txBody>
          <a:bodyPr/>
          <a:lstStyle/>
          <a:p>
            <a:r>
              <a:rPr lang="en-US" dirty="0"/>
              <a:t>Land Use change was not extensive in the span of 10 years</a:t>
            </a:r>
          </a:p>
          <a:p>
            <a:r>
              <a:rPr lang="en-US" dirty="0"/>
              <a:t>Deforestation in the north west</a:t>
            </a:r>
          </a:p>
          <a:p>
            <a:r>
              <a:rPr lang="en-US" dirty="0"/>
              <a:t>Complete exit of military installments in south west of Edison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7612" y="158197"/>
            <a:ext cx="8912225" cy="6546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 Use Change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956BCF8-D6C0-4E72-A6CF-5D07176C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755649"/>
            <a:ext cx="7416800" cy="573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76A3F-E947-4D67-AC46-75C70EE7F147}"/>
              </a:ext>
            </a:extLst>
          </p:cNvPr>
          <p:cNvSpPr txBox="1"/>
          <p:nvPr/>
        </p:nvSpPr>
        <p:spPr>
          <a:xfrm>
            <a:off x="5854700" y="3167390"/>
            <a:ext cx="144780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Ex- Military Establishments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F8D1-21B6-4C54-BAC9-39AB251CCDF9}"/>
              </a:ext>
            </a:extLst>
          </p:cNvPr>
          <p:cNvSpPr txBox="1"/>
          <p:nvPr/>
        </p:nvSpPr>
        <p:spPr>
          <a:xfrm>
            <a:off x="6337300" y="1728485"/>
            <a:ext cx="111760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New Residential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31347-7F74-4CB5-94EA-866532DB0F6C}"/>
              </a:ext>
            </a:extLst>
          </p:cNvPr>
          <p:cNvSpPr txBox="1"/>
          <p:nvPr/>
        </p:nvSpPr>
        <p:spPr>
          <a:xfrm>
            <a:off x="10282234" y="4292601"/>
            <a:ext cx="126206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Industrial to Commercial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801CB-3FF5-48AB-A728-69DC79BE4AF0}"/>
              </a:ext>
            </a:extLst>
          </p:cNvPr>
          <p:cNvCxnSpPr>
            <a:cxnSpLocks/>
          </p:cNvCxnSpPr>
          <p:nvPr/>
        </p:nvCxnSpPr>
        <p:spPr>
          <a:xfrm>
            <a:off x="7454902" y="2251705"/>
            <a:ext cx="723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FBE97D-2AF5-40A2-BFE1-8822DF357E8A}"/>
              </a:ext>
            </a:extLst>
          </p:cNvPr>
          <p:cNvCxnSpPr>
            <a:cxnSpLocks/>
          </p:cNvCxnSpPr>
          <p:nvPr/>
        </p:nvCxnSpPr>
        <p:spPr>
          <a:xfrm>
            <a:off x="7162800" y="3690610"/>
            <a:ext cx="292102" cy="38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334E75-7B80-4FD1-AFD1-343768AB1721}"/>
              </a:ext>
            </a:extLst>
          </p:cNvPr>
          <p:cNvCxnSpPr>
            <a:cxnSpLocks/>
          </p:cNvCxnSpPr>
          <p:nvPr/>
        </p:nvCxnSpPr>
        <p:spPr>
          <a:xfrm>
            <a:off x="7327900" y="3319791"/>
            <a:ext cx="2135190" cy="52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BD4BA4-2EFB-4B71-8B1A-C4A4DC69A9B9}"/>
              </a:ext>
            </a:extLst>
          </p:cNvPr>
          <p:cNvCxnSpPr>
            <a:cxnSpLocks/>
          </p:cNvCxnSpPr>
          <p:nvPr/>
        </p:nvCxnSpPr>
        <p:spPr>
          <a:xfrm flipH="1" flipV="1">
            <a:off x="8801100" y="4440463"/>
            <a:ext cx="1489072" cy="37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45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818-9754-4D58-B200-9677D2D4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812" y="1663699"/>
            <a:ext cx="3506788" cy="4171913"/>
          </a:xfrm>
        </p:spPr>
        <p:txBody>
          <a:bodyPr/>
          <a:lstStyle/>
          <a:p>
            <a:r>
              <a:rPr lang="en-US" dirty="0"/>
              <a:t>Military establishments converted into diverse sets of land uses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55F18-F340-4F8D-A42B-9340224F64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124" y="127001"/>
            <a:ext cx="8891588" cy="12140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Edison Parcel Map of South West and South East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B62FB53-7F77-4622-BCBC-CABC70AFD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4" y="1482028"/>
            <a:ext cx="5220776" cy="53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7417"/>
      </p:ext>
    </p:extLst>
  </p:cSld>
  <p:clrMapOvr>
    <a:masterClrMapping/>
  </p:clrMapOvr>
</p:sld>
</file>

<file path=ppt/theme/theme1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786</Words>
  <Application>Microsoft Office PowerPoint</Application>
  <PresentationFormat>Widescreen</PresentationFormat>
  <Paragraphs>285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1_Wisp</vt:lpstr>
      <vt:lpstr>EDISON TOWNSHIP – Demographics and Land Uses </vt:lpstr>
      <vt:lpstr>Edison</vt:lpstr>
      <vt:lpstr>Edison</vt:lpstr>
      <vt:lpstr>Orthophotography Edison</vt:lpstr>
      <vt:lpstr>Population Change (2010-2018)</vt:lpstr>
      <vt:lpstr>Population Density </vt:lpstr>
      <vt:lpstr>Land Use 2002 &amp; 2012</vt:lpstr>
      <vt:lpstr>Land Use Change</vt:lpstr>
      <vt:lpstr>Edison Parcel Map of South West and South East</vt:lpstr>
      <vt:lpstr>Contamination Sites around Edison</vt:lpstr>
      <vt:lpstr>EDISON TOWNSHIP – SOLAR ENERGY OUTLOOK </vt:lpstr>
      <vt:lpstr>Census Variable Map I</vt:lpstr>
      <vt:lpstr>Census Variable Map II</vt:lpstr>
      <vt:lpstr>Solar Photovoltaics outlook</vt:lpstr>
      <vt:lpstr>Geocoding Example using ArcMap</vt:lpstr>
      <vt:lpstr>Edison; Commercial Buildings; Installation Data; Aug 2020</vt:lpstr>
      <vt:lpstr>Hyperlinks of Commercial Buildings</vt:lpstr>
      <vt:lpstr>Edison vs the rest in Middlesex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 Khurshid</dc:creator>
  <cp:lastModifiedBy>Hassan Khurshid</cp:lastModifiedBy>
  <cp:revision>32</cp:revision>
  <dcterms:created xsi:type="dcterms:W3CDTF">2020-12-16T09:33:00Z</dcterms:created>
  <dcterms:modified xsi:type="dcterms:W3CDTF">2020-12-25T23:25:22Z</dcterms:modified>
</cp:coreProperties>
</file>